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5" r:id="rId11"/>
    <p:sldId id="266" r:id="rId12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Galdeano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2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43088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Mr. Mahlman                                                                                                                                              Chemistry Fall 2009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Mr. Mahlman                                                                                                                                              Chemistry Fall 2009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18</a:t>
            </a:r>
            <a:r>
              <a:rPr lang="en-US" sz="1800" b="0" i="0" u="none" strike="noStrike" cap="none" baseline="30000"/>
              <a:t>th</a:t>
            </a:r>
            <a:r>
              <a:rPr lang="en-US" sz="1800" b="0" i="0" u="none" strike="noStrike" cap="none"/>
              <a:t> year teaching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Mr. Mahlman                                                                                                                                              Chemistry Fall 2009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Mr. Mahlman                                                                                                                                              Chemistry Fall 2009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68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6115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92979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3646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30445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76847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4993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8479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70336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54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113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92622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52139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652273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5889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2064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097599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361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kalmer@rjuhsd.us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osevillehsd.net/" TargetMode="External"/><Relationship Id="rId5" Type="http://schemas.openxmlformats.org/officeDocument/2006/relationships/hyperlink" Target="http://rjuhsd.us/lkalmer" TargetMode="External"/><Relationship Id="rId4" Type="http://schemas.openxmlformats.org/officeDocument/2006/relationships/hyperlink" Target="mailto:rmahlman@rjuhsd.u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://rosevillehsd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juhsd.us/lkalmer" TargetMode="External"/><Relationship Id="rId5" Type="http://schemas.openxmlformats.org/officeDocument/2006/relationships/hyperlink" Target="mailto:rmahlman@rjuhsd.us" TargetMode="External"/><Relationship Id="rId4" Type="http://schemas.openxmlformats.org/officeDocument/2006/relationships/hyperlink" Target="mailto:lkalmer@rjuhsd.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e.ca.gov/index.asp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gotsmile.net/th#1595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0" y="-152400"/>
            <a:ext cx="91440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ldeano"/>
              <a:buNone/>
            </a:pPr>
            <a:r>
              <a:rPr lang="en-US" sz="5400" b="1" i="0" u="none" strike="noStrike" cap="none" dirty="0" smtClean="0">
                <a:latin typeface="Galdeano"/>
                <a:ea typeface="Galdeano"/>
                <a:cs typeface="Galdeano"/>
                <a:sym typeface="Galdeano"/>
              </a:rPr>
              <a:t>CP Chemistry</a:t>
            </a:r>
            <a:r>
              <a:rPr lang="en-US" sz="5400" b="0" i="0" u="none" strike="noStrike" cap="none" dirty="0">
                <a:latin typeface="Galdeano"/>
                <a:ea typeface="Galdeano"/>
                <a:cs typeface="Galdeano"/>
                <a:sym typeface="Galdeano"/>
              </a:rPr>
              <a:t/>
            </a:r>
            <a:br>
              <a:rPr lang="en-US" sz="5400" b="0" i="0" u="none" strike="noStrike" cap="none" dirty="0"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3200" b="0" i="0" u="none" strike="noStrike" cap="none" dirty="0">
                <a:solidFill>
                  <a:schemeClr val="lt2"/>
                </a:solidFill>
                <a:latin typeface="Galdeano"/>
                <a:ea typeface="Galdeano"/>
                <a:cs typeface="Galdeano"/>
                <a:sym typeface="Galdeano"/>
              </a:rPr>
              <a:t>The study of the composition and properties of matter.</a:t>
            </a:r>
            <a:endParaRPr lang="en-US" sz="2800" b="0" i="0" u="none" strike="noStrike" cap="none" dirty="0">
              <a:solidFill>
                <a:schemeClr val="lt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1905000" y="5973973"/>
            <a:ext cx="5714999" cy="563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Leslie </a:t>
            </a:r>
            <a:r>
              <a:rPr lang="en-US" sz="4400" b="0" i="0" u="none" strike="noStrike" cap="none" dirty="0" err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Kalmer</a:t>
            </a:r>
            <a:endParaRPr lang="en-US" sz="44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98" name="Shape 98" descr="explosions"/>
          <p:cNvPicPr preferRelativeResize="0"/>
          <p:nvPr/>
        </p:nvPicPr>
        <p:blipFill rotWithShape="1">
          <a:blip r:embed="rId3">
            <a:alphaModFix/>
          </a:blip>
          <a:srcRect l="10334"/>
          <a:stretch/>
        </p:blipFill>
        <p:spPr>
          <a:xfrm>
            <a:off x="609600" y="1667774"/>
            <a:ext cx="7924799" cy="408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0" y="694592"/>
            <a:ext cx="83819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ldeano"/>
              <a:buNone/>
            </a:pPr>
            <a:r>
              <a:rPr lang="en-US" sz="4000" b="0" i="1" u="none" strike="noStrike" cap="none" dirty="0">
                <a:latin typeface="Galdeano"/>
                <a:ea typeface="Galdeano"/>
                <a:cs typeface="Galdeano"/>
                <a:sym typeface="Galdeano"/>
              </a:rPr>
              <a:t>Contact Information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idx="1"/>
          </p:nvPr>
        </p:nvSpPr>
        <p:spPr>
          <a:xfrm>
            <a:off x="3244362" y="2389295"/>
            <a:ext cx="5899637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5425" marR="0" lvl="0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email: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2800" u="sng" dirty="0" smtClean="0">
                <a:solidFill>
                  <a:schemeClr val="hlink"/>
                </a:solidFill>
                <a:ea typeface="Galdeano"/>
                <a:hlinkClick r:id="rId3"/>
              </a:rPr>
              <a:t>lkalmer</a:t>
            </a:r>
            <a:r>
              <a:rPr lang="en-US" sz="2800" b="0" i="0" u="sng" strike="noStrike" cap="none" dirty="0" smtClean="0">
                <a:solidFill>
                  <a:schemeClr val="hlink"/>
                </a:solidFill>
                <a:sym typeface="Arial"/>
                <a:hlinkClick r:id="rId3"/>
              </a:rPr>
              <a:t>@rjuhsd.us</a:t>
            </a:r>
            <a:endParaRPr lang="en-US" sz="2800" b="0" i="0" u="sng" strike="noStrike" cap="none" dirty="0" smtClean="0">
              <a:solidFill>
                <a:schemeClr val="hlink"/>
              </a:solidFill>
              <a:sym typeface="Arial"/>
              <a:hlinkClick r:id="rId4"/>
            </a:endParaRPr>
          </a:p>
          <a:p>
            <a:pPr marL="225425" lvl="0" indent="-9525" algn="ctr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webpage: </a:t>
            </a:r>
            <a:r>
              <a:rPr lang="en-US" sz="2800" dirty="0"/>
              <a:t> </a:t>
            </a:r>
            <a:r>
              <a:rPr lang="en-US" sz="2800" u="sng" dirty="0" smtClean="0">
                <a:hlinkClick r:id="rId5"/>
              </a:rPr>
              <a:t>http</a:t>
            </a:r>
            <a:r>
              <a:rPr lang="en-US" sz="2800" u="sng" dirty="0">
                <a:hlinkClick r:id="rId5"/>
              </a:rPr>
              <a:t>://</a:t>
            </a:r>
            <a:r>
              <a:rPr lang="en-US" sz="2800" u="sng" dirty="0" smtClean="0">
                <a:hlinkClick r:id="rId5"/>
              </a:rPr>
              <a:t>rjuhsd.us/lkalmer</a:t>
            </a:r>
            <a:endParaRPr lang="en-US" sz="2800" u="sng" dirty="0" smtClean="0"/>
          </a:p>
          <a:p>
            <a:pPr marL="225425" marR="0" lvl="0" indent="-9525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2800" b="0" i="0" u="none" strike="noStrike" cap="none" dirty="0" err="1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Homelink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  <a:r>
              <a:rPr lang="en-US" sz="2800" b="0" i="0" u="sng" strike="noStrike" cap="none" dirty="0">
                <a:solidFill>
                  <a:schemeClr val="hlink"/>
                </a:solidFill>
                <a:sym typeface="Arial"/>
                <a:hlinkClick r:id="rId6"/>
              </a:rPr>
              <a:t>http://rosevillehsd.net</a:t>
            </a:r>
          </a:p>
          <a:p>
            <a:pPr marL="225425" marR="0" lvl="0" indent="-9525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Phone: </a:t>
            </a:r>
            <a:r>
              <a:rPr lang="en-US" sz="2800" b="0" i="0" u="none" strike="noStrike" cap="none" dirty="0" smtClean="0">
                <a:solidFill>
                  <a:schemeClr val="hlink"/>
                </a:solidFill>
                <a:latin typeface="Galdeano"/>
                <a:ea typeface="Galdeano"/>
                <a:cs typeface="Galdeano"/>
                <a:sym typeface="Galdeano"/>
              </a:rPr>
              <a:t>(916) 782-3753</a:t>
            </a:r>
            <a:endParaRPr lang="en-US" sz="2800" b="0" i="0" u="none" strike="noStrike" cap="none" dirty="0">
              <a:solidFill>
                <a:schemeClr val="hlink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5" name="Picture 5" descr="All My Jokes Argon">
            <a:extLst>
              <a:ext uri="{FF2B5EF4-FFF2-40B4-BE49-F238E27FC236}">
                <a16:creationId xmlns:a16="http://schemas.microsoft.com/office/drawing/2014/main" id="{AB4ACF62-205D-4430-BD9F-2F59A93D1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t="2066" r="2716" b="2322"/>
          <a:stretch/>
        </p:blipFill>
        <p:spPr bwMode="auto">
          <a:xfrm>
            <a:off x="378069" y="1904548"/>
            <a:ext cx="3033346" cy="415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503583" y="119270"/>
            <a:ext cx="7507356" cy="61956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chemeClr val="dk2"/>
              </a:buClr>
              <a:buSzPct val="25000"/>
            </a:pPr>
            <a:r>
              <a:rPr lang="en-US" sz="48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/>
            </a:r>
            <a:br>
              <a:rPr lang="en-US" sz="4800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4800" dirty="0">
                <a:latin typeface="Galdeano"/>
                <a:ea typeface="Galdeano"/>
                <a:cs typeface="Galdeano"/>
                <a:sym typeface="Galdeano"/>
              </a:rPr>
              <a:t>Questions? </a:t>
            </a:r>
            <a:br>
              <a:rPr lang="en-US" sz="4800" dirty="0"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4800" dirty="0">
                <a:latin typeface="Galdeano"/>
                <a:ea typeface="Galdeano"/>
                <a:cs typeface="Galdeano"/>
                <a:sym typeface="Galdeano"/>
              </a:rPr>
              <a:t/>
            </a:r>
            <a:br>
              <a:rPr lang="en-US" sz="4800" dirty="0"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4800" dirty="0">
                <a:latin typeface="Galdeano"/>
                <a:ea typeface="Galdeano"/>
                <a:cs typeface="Galdeano"/>
                <a:sym typeface="Galdeano"/>
              </a:rPr>
              <a:t/>
            </a:r>
            <a:br>
              <a:rPr lang="en-US" sz="4800" dirty="0"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4800" dirty="0">
                <a:latin typeface="Galdeano"/>
                <a:ea typeface="Galdeano"/>
                <a:cs typeface="Galdeano"/>
                <a:sym typeface="Galdeano"/>
              </a:rPr>
              <a:t/>
            </a:r>
            <a:br>
              <a:rPr lang="en-US" sz="4800" dirty="0"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4800" dirty="0">
                <a:latin typeface="Galdeano"/>
                <a:ea typeface="Galdeano"/>
                <a:cs typeface="Galdeano"/>
                <a:sym typeface="Galdeano"/>
              </a:rPr>
              <a:t/>
            </a:r>
            <a:br>
              <a:rPr lang="en-US" sz="4800" dirty="0"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4800" dirty="0">
                <a:latin typeface="Galdeano"/>
                <a:ea typeface="Galdeano"/>
                <a:cs typeface="Galdeano"/>
                <a:sym typeface="Galdeano"/>
              </a:rPr>
              <a:t/>
            </a:r>
            <a:br>
              <a:rPr lang="en-US" sz="4800" dirty="0"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4800" dirty="0">
                <a:latin typeface="Galdeano"/>
                <a:ea typeface="Galdeano"/>
                <a:cs typeface="Galdeano"/>
                <a:sym typeface="Galdeano"/>
              </a:rPr>
              <a:t>Thank you for coming to Back to School Night!!</a:t>
            </a:r>
            <a:br>
              <a:rPr lang="en-US" sz="4800" dirty="0">
                <a:latin typeface="Galdeano"/>
                <a:ea typeface="Galdeano"/>
                <a:cs typeface="Galdeano"/>
                <a:sym typeface="Galdeano"/>
              </a:rPr>
            </a:br>
            <a:endParaRPr lang="en-US" sz="4800" b="0" i="0" u="none" strike="noStrike" cap="none" dirty="0"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4" name="Picture 8" descr="http://webassignwired.files.wordpress.com/2012/01/neutron-joke.jpg?w=400&amp;h=268">
            <a:extLst>
              <a:ext uri="{FF2B5EF4-FFF2-40B4-BE49-F238E27FC236}">
                <a16:creationId xmlns:a16="http://schemas.microsoft.com/office/drawing/2014/main" id="{F75B90E2-6405-495A-BE2E-182FEB9D4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78" y="1172692"/>
            <a:ext cx="5003320" cy="335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475892" y="188062"/>
            <a:ext cx="8305800" cy="65929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4000" b="1" i="0" u="sng" strike="noStrike" cap="none" dirty="0" smtClean="0">
                <a:solidFill>
                  <a:schemeClr val="tx1"/>
                </a:solidFill>
                <a:latin typeface="Galdeano"/>
                <a:ea typeface="Galdeano"/>
                <a:cs typeface="Galdeano"/>
                <a:sym typeface="Galdeano"/>
              </a:rPr>
              <a:t>Introduction</a:t>
            </a:r>
            <a:endParaRPr sz="4000" b="1" i="0" u="sng" strike="noStrike" cap="none" dirty="0">
              <a:solidFill>
                <a:schemeClr val="tx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40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About </a:t>
            </a:r>
            <a:r>
              <a:rPr lang="en-US" sz="40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Me </a:t>
            </a:r>
            <a:r>
              <a:rPr lang="en-US" sz="40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….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endParaRPr lang="en-US" sz="4000" b="0" i="0" u="none" strike="noStrike" cap="none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endParaRPr lang="en-US" sz="4000" b="0" i="0" u="none" strike="noStrike" cap="none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endParaRPr lang="en-US" sz="4000" b="0" i="0" u="none" strike="noStrike" cap="none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endParaRPr lang="en-US" sz="40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endParaRPr lang="en-US" sz="9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40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Tonight’s </a:t>
            </a:r>
            <a:r>
              <a:rPr lang="en-US" sz="40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Objective</a:t>
            </a:r>
            <a:r>
              <a:rPr lang="en-US" sz="40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:  </a:t>
            </a:r>
            <a:endParaRPr lang="en-US" sz="4000" b="0" i="0" u="none" strike="noStrike" cap="none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4000" i="1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What will my child learn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4000" i="1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How will my child be assessed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4000" b="0" i="1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How will my child be supported</a:t>
            </a:r>
            <a:endParaRPr sz="4000" b="0" i="1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28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endParaRPr lang="en-US" sz="28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22829-86D8-4471-B126-4B9FC5DF7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6"/>
          <a:stretch>
            <a:fillRect/>
          </a:stretch>
        </p:blipFill>
        <p:spPr bwMode="auto">
          <a:xfrm>
            <a:off x="6332695" y="812625"/>
            <a:ext cx="2538896" cy="331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64"/>
          <p:cNvSpPr txBox="1">
            <a:spLocks noGrp="1"/>
          </p:cNvSpPr>
          <p:nvPr>
            <p:ph idx="1"/>
          </p:nvPr>
        </p:nvSpPr>
        <p:spPr>
          <a:xfrm>
            <a:off x="237392" y="1386972"/>
            <a:ext cx="6005404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5425" marR="0" lvl="0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28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Email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: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2800" u="sng" dirty="0" smtClean="0">
                <a:solidFill>
                  <a:schemeClr val="hlink"/>
                </a:solidFill>
                <a:ea typeface="Galdeano"/>
                <a:hlinkClick r:id="rId4"/>
              </a:rPr>
              <a:t>lkalmer</a:t>
            </a:r>
            <a:r>
              <a:rPr lang="en-US" sz="2800" b="0" i="0" u="sng" strike="noStrike" cap="none" dirty="0" smtClean="0">
                <a:solidFill>
                  <a:schemeClr val="hlink"/>
                </a:solidFill>
                <a:sym typeface="Arial"/>
                <a:hlinkClick r:id="rId4"/>
              </a:rPr>
              <a:t>@rjuhsd.us</a:t>
            </a:r>
            <a:endParaRPr lang="en-US" sz="2800" b="0" i="0" u="sng" strike="noStrike" cap="none" dirty="0" smtClean="0">
              <a:solidFill>
                <a:schemeClr val="hlink"/>
              </a:solidFill>
              <a:sym typeface="Arial"/>
              <a:hlinkClick r:id="rId5"/>
            </a:endParaRPr>
          </a:p>
          <a:p>
            <a:pPr marL="225425" lvl="0" indent="-9525" algn="ctr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Webpage: </a:t>
            </a:r>
            <a:r>
              <a:rPr lang="en-US" sz="2800" dirty="0"/>
              <a:t> </a:t>
            </a:r>
            <a:r>
              <a:rPr lang="en-US" sz="2800" u="sng" dirty="0" smtClean="0">
                <a:hlinkClick r:id="rId6"/>
              </a:rPr>
              <a:t>http</a:t>
            </a:r>
            <a:r>
              <a:rPr lang="en-US" sz="2800" u="sng" dirty="0">
                <a:hlinkClick r:id="rId6"/>
              </a:rPr>
              <a:t>://</a:t>
            </a:r>
            <a:r>
              <a:rPr lang="en-US" sz="2800" u="sng" dirty="0" smtClean="0">
                <a:hlinkClick r:id="rId6"/>
              </a:rPr>
              <a:t>rjuhsd.us/lkalmer</a:t>
            </a:r>
            <a:endParaRPr lang="en-US" sz="2800" u="sng" dirty="0" smtClean="0"/>
          </a:p>
          <a:p>
            <a:pPr marL="225425" marR="0" lvl="0" indent="-9525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2800" b="0" i="0" u="none" strike="noStrike" cap="none" dirty="0" err="1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Homelink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  <a:r>
              <a:rPr lang="en-US" sz="2800" b="0" i="0" u="sng" strike="noStrike" cap="none" dirty="0">
                <a:solidFill>
                  <a:schemeClr val="hlink"/>
                </a:solidFill>
                <a:sym typeface="Arial"/>
                <a:hlinkClick r:id="rId7"/>
              </a:rPr>
              <a:t>http://rosevillehsd.net</a:t>
            </a:r>
          </a:p>
          <a:p>
            <a:pPr marL="225425" marR="0" lvl="0" indent="-9525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Phone: </a:t>
            </a:r>
            <a:r>
              <a:rPr lang="en-US" sz="2800" b="0" i="0" u="none" strike="noStrike" cap="none" dirty="0" smtClean="0">
                <a:solidFill>
                  <a:schemeClr val="hlink"/>
                </a:solidFill>
                <a:latin typeface="Galdeano"/>
                <a:ea typeface="Galdeano"/>
                <a:cs typeface="Galdeano"/>
                <a:sym typeface="Galdeano"/>
              </a:rPr>
              <a:t>(916) 782-3753</a:t>
            </a:r>
            <a:endParaRPr lang="en-US" sz="2800" b="0" i="0" u="none" strike="noStrike" cap="none" dirty="0">
              <a:solidFill>
                <a:schemeClr val="hlink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-167054" y="833613"/>
            <a:ext cx="5549428" cy="1090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ldeano"/>
              <a:buNone/>
            </a:pPr>
            <a:r>
              <a:rPr lang="en-US" sz="4000" b="1" i="1" u="sng" strike="noStrike" cap="none" dirty="0" smtClean="0">
                <a:latin typeface="Galdeano"/>
                <a:ea typeface="Galdeano"/>
                <a:cs typeface="Galdeano"/>
                <a:sym typeface="Galdeano"/>
              </a:rPr>
              <a:t>What will my child learn:</a:t>
            </a:r>
            <a:br>
              <a:rPr lang="en-US" sz="4000" b="1" i="1" u="sng" strike="noStrike" cap="none" dirty="0" smtClean="0"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4000" b="1" i="1" u="sng" strike="noStrike" cap="none" dirty="0" smtClean="0">
                <a:solidFill>
                  <a:schemeClr val="bg1">
                    <a:lumMod val="75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Course </a:t>
            </a:r>
            <a:r>
              <a:rPr lang="en-US" sz="4000" b="1" i="1" u="sng" strike="noStrike" cap="none" dirty="0">
                <a:solidFill>
                  <a:schemeClr val="bg1">
                    <a:lumMod val="75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Overview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idx="1"/>
          </p:nvPr>
        </p:nvSpPr>
        <p:spPr>
          <a:xfrm>
            <a:off x="0" y="2065539"/>
            <a:ext cx="9144000" cy="60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3037" marR="0" lvl="0" indent="-793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3000" b="1" i="0" u="none" strike="noStrike" cap="none" dirty="0">
                <a:solidFill>
                  <a:schemeClr val="tx1">
                    <a:lumMod val="20000"/>
                    <a:lumOff val="8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(NGSS) Next Generation Science Standards - Chemistry</a:t>
            </a:r>
          </a:p>
          <a:p>
            <a:pPr marL="736600" marR="0" lvl="1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lang="en-US" sz="24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270000" marR="0" lvl="1" indent="-533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006389F-5F4E-4348-8C91-42BDB60A1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06" y="5660963"/>
            <a:ext cx="2096568" cy="103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2737213"/>
            <a:ext cx="4572000" cy="28982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7" lvl="0" indent="-7937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25000"/>
            </a:pPr>
            <a:r>
              <a:rPr lang="en-US" sz="28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2nd Midterm</a:t>
            </a:r>
          </a:p>
          <a:p>
            <a:pPr marL="1270000" lvl="1" indent="-533400">
              <a:lnSpc>
                <a:spcPct val="80000"/>
              </a:lnSpc>
              <a:spcBef>
                <a:spcPts val="480"/>
              </a:spcBef>
              <a:buSzPct val="100000"/>
              <a:buFont typeface="Galdeano"/>
              <a:buChar char="–"/>
            </a:pPr>
            <a:r>
              <a:rPr lang="en-US" sz="28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The Mole </a:t>
            </a:r>
          </a:p>
          <a:p>
            <a:pPr marL="1270000" lvl="1" indent="-533400">
              <a:lnSpc>
                <a:spcPct val="80000"/>
              </a:lnSpc>
              <a:spcBef>
                <a:spcPts val="480"/>
              </a:spcBef>
              <a:buSzPct val="100000"/>
              <a:buFont typeface="Galdeano"/>
              <a:buChar char="–"/>
            </a:pPr>
            <a:r>
              <a:rPr lang="en-US" sz="28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Chemical Reactions </a:t>
            </a:r>
          </a:p>
          <a:p>
            <a:pPr marL="1270000" lvl="1" indent="-533400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Galdeano"/>
              <a:buChar char="–"/>
            </a:pPr>
            <a:r>
              <a:rPr lang="en-US" sz="28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Stoichiometry</a:t>
            </a:r>
          </a:p>
          <a:p>
            <a:pPr marL="1270000" lvl="1" indent="-533400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Galdeano"/>
              <a:buChar char="–"/>
            </a:pPr>
            <a:r>
              <a:rPr lang="en-US" sz="28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Solutions </a:t>
            </a:r>
          </a:p>
          <a:p>
            <a:pPr marL="1270000" lvl="1" indent="-533400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Galdeano"/>
              <a:buChar char="–"/>
            </a:pPr>
            <a:r>
              <a:rPr lang="en-US" sz="28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Acids and Bases</a:t>
            </a:r>
          </a:p>
          <a:p>
            <a:pPr marL="1270000" lvl="1" indent="-533400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Galdeano"/>
              <a:buChar char="–"/>
            </a:pPr>
            <a:r>
              <a:rPr lang="en-US" sz="28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Thermochemistry</a:t>
            </a:r>
          </a:p>
        </p:txBody>
      </p:sp>
      <p:sp>
        <p:nvSpPr>
          <p:cNvPr id="3" name="Rectangle 2"/>
          <p:cNvSpPr/>
          <p:nvPr/>
        </p:nvSpPr>
        <p:spPr>
          <a:xfrm>
            <a:off x="90091" y="2605864"/>
            <a:ext cx="4572000" cy="30213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7" lvl="0" indent="-7937">
              <a:lnSpc>
                <a:spcPct val="80000"/>
              </a:lnSpc>
              <a:spcBef>
                <a:spcPts val="200"/>
              </a:spcBef>
              <a:buClr>
                <a:schemeClr val="lt1"/>
              </a:buClr>
              <a:buSzPct val="25000"/>
            </a:pPr>
            <a:endParaRPr lang="en-US" sz="100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173037" lvl="0" indent="-7937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25000"/>
            </a:pPr>
            <a:r>
              <a:rPr lang="en-US" sz="28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1st Midterm</a:t>
            </a:r>
          </a:p>
          <a:p>
            <a:pPr marL="1270000" lvl="1" indent="-533400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Galdeano"/>
              <a:buChar char="–"/>
            </a:pPr>
            <a:r>
              <a:rPr lang="en-US" sz="28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Properties of Matter </a:t>
            </a:r>
          </a:p>
          <a:p>
            <a:pPr marL="1270000" lvl="1" indent="-533400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Galdeano"/>
              <a:buChar char="–"/>
            </a:pPr>
            <a:r>
              <a:rPr lang="en-US" sz="28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Atomic structure </a:t>
            </a:r>
          </a:p>
          <a:p>
            <a:pPr marL="1270000" lvl="1" indent="-533400">
              <a:lnSpc>
                <a:spcPct val="80000"/>
              </a:lnSpc>
              <a:spcBef>
                <a:spcPts val="480"/>
              </a:spcBef>
              <a:buSzPct val="100000"/>
              <a:buFont typeface="Galdeano"/>
              <a:buChar char="–"/>
            </a:pPr>
            <a:r>
              <a:rPr lang="en-US" sz="28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Modern Atomic Theory</a:t>
            </a:r>
          </a:p>
          <a:p>
            <a:pPr marL="1270000" lvl="1" indent="-533400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Galdeano"/>
              <a:buChar char="–"/>
            </a:pPr>
            <a:r>
              <a:rPr lang="en-US" sz="28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Nomenclature </a:t>
            </a:r>
          </a:p>
          <a:p>
            <a:pPr marL="1270000" lvl="1" indent="-533400">
              <a:lnSpc>
                <a:spcPct val="80000"/>
              </a:lnSpc>
              <a:spcBef>
                <a:spcPts val="480"/>
              </a:spcBef>
              <a:buSzPct val="100000"/>
              <a:buFont typeface="Galdeano"/>
              <a:buChar char="–"/>
            </a:pPr>
            <a:r>
              <a:rPr lang="en-US" sz="28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Bonding </a:t>
            </a:r>
          </a:p>
        </p:txBody>
      </p:sp>
      <p:pic>
        <p:nvPicPr>
          <p:cNvPr id="8" name="Picture 6" descr="http://s1.static.gotsmile.net/images/2010/10/07/lost-an-electron.jpg_1286428952.jpg">
            <a:hlinkClick r:id="rId4" tooltip="Switch to fast view mode"/>
            <a:extLst>
              <a:ext uri="{FF2B5EF4-FFF2-40B4-BE49-F238E27FC236}">
                <a16:creationId xmlns:a16="http://schemas.microsoft.com/office/drawing/2014/main" id="{68B04224-4902-43B0-83D6-1281D1E73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t="13851" r="4012" b="16561"/>
          <a:stretch/>
        </p:blipFill>
        <p:spPr bwMode="auto">
          <a:xfrm>
            <a:off x="5549428" y="153546"/>
            <a:ext cx="3088257" cy="189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alifornia Department of Education Lo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32" y="5660963"/>
            <a:ext cx="4050072" cy="106967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562708" y="149373"/>
            <a:ext cx="8001000" cy="6080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ldeano"/>
              <a:buNone/>
            </a:pPr>
            <a:r>
              <a:rPr lang="en-US" sz="4000" b="1" i="1" u="sng" strike="noStrike" cap="none" dirty="0">
                <a:latin typeface="Galdeano"/>
                <a:ea typeface="Galdeano"/>
                <a:cs typeface="Galdeano"/>
                <a:sym typeface="Galdeano"/>
              </a:rPr>
              <a:t>Common Core In Science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idx="1"/>
          </p:nvPr>
        </p:nvSpPr>
        <p:spPr>
          <a:xfrm>
            <a:off x="120770" y="873992"/>
            <a:ext cx="9144000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0237" marR="0" lvl="0" indent="-46513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ldeano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Incorporating inquiry and critical thinking into class using </a:t>
            </a:r>
            <a:r>
              <a:rPr lang="en-US" sz="3200" b="1" i="0" u="none" strike="noStrike" cap="none" dirty="0">
                <a:solidFill>
                  <a:schemeClr val="tx1">
                    <a:lumMod val="20000"/>
                    <a:lumOff val="8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Claim, Evidence and Reasoning</a:t>
            </a:r>
          </a:p>
          <a:p>
            <a:pPr marL="630237" marR="0" lvl="0" indent="-465137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12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630237" marR="0" lvl="0" indent="-465137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ldeano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Connections to the Common Core Standards for </a:t>
            </a:r>
            <a:r>
              <a:rPr lang="en-US" sz="3200" b="1" i="0" u="none" strike="noStrike" cap="none" dirty="0">
                <a:solidFill>
                  <a:schemeClr val="tx1">
                    <a:lumMod val="20000"/>
                    <a:lumOff val="8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Literacy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in Science</a:t>
            </a:r>
          </a:p>
          <a:p>
            <a:pPr marL="630237" marR="0" lvl="0" indent="-465137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12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630237" marR="0" lvl="0" indent="-465137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ldeano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Connections to the Common Core Standards for </a:t>
            </a:r>
            <a:r>
              <a:rPr lang="en-US" sz="3200" b="0" i="0" u="none" strike="noStrike" cap="none" dirty="0">
                <a:solidFill>
                  <a:schemeClr val="tx1">
                    <a:lumMod val="20000"/>
                    <a:lumOff val="8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English and Math </a:t>
            </a:r>
          </a:p>
          <a:p>
            <a:pPr marL="630237" marR="0" lvl="0" indent="-465137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12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630237" marR="0" lvl="0" indent="-465137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ldeano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Linking curriculum to </a:t>
            </a:r>
            <a:r>
              <a:rPr lang="en-US" sz="3200" b="0" i="0" u="none" strike="noStrike" cap="none" dirty="0">
                <a:solidFill>
                  <a:schemeClr val="tx1">
                    <a:lumMod val="20000"/>
                    <a:lumOff val="8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Science and Engineering practices</a:t>
            </a:r>
          </a:p>
          <a:p>
            <a:pPr marL="630237" marR="0" lvl="0" indent="-465137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630237" marR="0" lvl="0" indent="-465137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5" name="Picture 4" descr="Never Trust An Atom Joke">
            <a:extLst>
              <a:ext uri="{FF2B5EF4-FFF2-40B4-BE49-F238E27FC236}">
                <a16:creationId xmlns:a16="http://schemas.microsoft.com/office/drawing/2014/main" id="{B7520237-BC3D-4A15-A4E4-A75A063CC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7972" r="-249" b="16667"/>
          <a:stretch/>
        </p:blipFill>
        <p:spPr bwMode="auto">
          <a:xfrm>
            <a:off x="2939610" y="4663522"/>
            <a:ext cx="3685477" cy="219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879010" y="308264"/>
            <a:ext cx="7162799" cy="527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ldeano"/>
              <a:buNone/>
            </a:pPr>
            <a:r>
              <a:rPr lang="en-US" sz="4000" b="1" i="1" u="sng" strike="noStrike" cap="none" dirty="0">
                <a:latin typeface="Galdeano"/>
                <a:ea typeface="Galdeano"/>
                <a:cs typeface="Galdeano"/>
                <a:sym typeface="Galdeano"/>
              </a:rPr>
              <a:t>Course Rationale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idx="1"/>
          </p:nvPr>
        </p:nvSpPr>
        <p:spPr>
          <a:xfrm>
            <a:off x="0" y="928227"/>
            <a:ext cx="5681662" cy="52785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Fulfill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Requirements:</a:t>
            </a:r>
            <a:endParaRPr lang="en-US" sz="32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	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- Physical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Science for graduation from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RHS</a:t>
            </a:r>
            <a:endParaRPr sz="32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	- 2</a:t>
            </a:r>
            <a:r>
              <a:rPr lang="en-US" sz="3200" b="0" i="0" u="none" strike="noStrike" cap="none" baseline="300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nd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year of Lab Science for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CSU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and UC (A-G)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Prepare for AP Chemistry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Learn about real world Chemistry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Learn problem solving techniques and be  challenged by concepts</a:t>
            </a:r>
          </a:p>
        </p:txBody>
      </p:sp>
      <p:pic>
        <p:nvPicPr>
          <p:cNvPr id="5" name="Picture 6" descr="http://sd.keepcalm-o-matic.co.uk/i/think-like-a-proton-and-stay-positive-4.png">
            <a:extLst>
              <a:ext uri="{FF2B5EF4-FFF2-40B4-BE49-F238E27FC236}">
                <a16:creationId xmlns:a16="http://schemas.microsoft.com/office/drawing/2014/main" id="{9C13CF73-0BD9-4913-99F8-8B821CCFD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2" y="1548191"/>
            <a:ext cx="34623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44413" y="457200"/>
            <a:ext cx="8213786" cy="10145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chemeClr val="lt1"/>
              </a:buClr>
              <a:buSzPct val="100000"/>
            </a:pPr>
            <a:r>
              <a:rPr lang="en-US" sz="4000" b="1" i="1" dirty="0">
                <a:solidFill>
                  <a:schemeClr val="bg1">
                    <a:lumMod val="75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	</a:t>
            </a:r>
            <a:r>
              <a:rPr lang="en-US" sz="4000" b="1" i="1" u="sng" strike="noStrike" cap="none" dirty="0" smtClean="0">
                <a:latin typeface="Galdeano"/>
                <a:ea typeface="Galdeano"/>
                <a:cs typeface="Galdeano"/>
                <a:sym typeface="Galdeano"/>
              </a:rPr>
              <a:t>How will </a:t>
            </a:r>
            <a:r>
              <a:rPr lang="en-US" sz="4000" b="1" i="1" u="sng" dirty="0" smtClean="0">
                <a:latin typeface="Galdeano"/>
                <a:ea typeface="Galdeano"/>
                <a:cs typeface="Galdeano"/>
                <a:sym typeface="Galdeano"/>
              </a:rPr>
              <a:t>my  child be assessed?</a:t>
            </a:r>
            <a:br>
              <a:rPr lang="en-US" sz="4000" b="1" i="1" u="sng" dirty="0" smtClean="0"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4000" b="1" i="1" u="sng" dirty="0" smtClean="0">
                <a:latin typeface="Galdeano"/>
                <a:ea typeface="Galdeano"/>
                <a:cs typeface="Galdeano"/>
                <a:sym typeface="Galdeano"/>
              </a:rPr>
              <a:t/>
            </a:r>
            <a:br>
              <a:rPr lang="en-US" sz="4000" b="1" i="1" u="sng" dirty="0" smtClean="0"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4000" dirty="0">
                <a:latin typeface="Galdeano"/>
                <a:ea typeface="Galdeano"/>
                <a:cs typeface="Galdeano"/>
                <a:sym typeface="Galdeano"/>
              </a:rPr>
              <a:t>Grades are a weighted average</a:t>
            </a:r>
            <a:r>
              <a:rPr lang="en-US" sz="40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: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idx="1"/>
          </p:nvPr>
        </p:nvSpPr>
        <p:spPr>
          <a:xfrm>
            <a:off x="244413" y="1752601"/>
            <a:ext cx="6397925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3200" b="0" i="0" u="none" strike="noStrike" cap="none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15%  Homework</a:t>
            </a:r>
            <a:r>
              <a:rPr lang="en-US" sz="3200" b="0" i="0" u="none" strike="noStrike" cap="none" dirty="0">
                <a:solidFill>
                  <a:schemeClr val="tx1">
                    <a:lumMod val="20000"/>
                    <a:lumOff val="8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  <a:r>
              <a:rPr lang="en-US" sz="3200" dirty="0">
                <a:solidFill>
                  <a:schemeClr val="tx1">
                    <a:lumMod val="20000"/>
                    <a:lumOff val="8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3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Will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accept late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 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32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32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			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work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with a parent note!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3200" b="0" i="0" u="none" strike="noStrike" cap="none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15% 	Labs / Activities</a:t>
            </a:r>
            <a:endParaRPr lang="en-US" sz="3200" b="0" i="0" u="none" strike="noStrike" cap="none" dirty="0">
              <a:solidFill>
                <a:schemeClr val="tx1">
                  <a:lumMod val="20000"/>
                  <a:lumOff val="80000"/>
                </a:schemeClr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endParaRPr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3200" b="0" i="0" u="none" strike="noStrike" cap="none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5% 	Quizzes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-  Practice, Practice!!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endParaRPr b="0" i="0" u="none" strike="noStrike" cap="none" dirty="0">
              <a:solidFill>
                <a:schemeClr val="tx1">
                  <a:lumMod val="20000"/>
                  <a:lumOff val="80000"/>
                </a:schemeClr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3200" b="0" i="0" u="none" strike="noStrike" cap="none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45% 	Tests</a:t>
            </a:r>
            <a:r>
              <a:rPr lang="en-US" sz="3200" b="0" i="0" u="none" strike="noStrike" cap="none" dirty="0">
                <a:solidFill>
                  <a:schemeClr val="tx1">
                    <a:lumMod val="20000"/>
                    <a:lumOff val="8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: 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Common RHS tests as 	well as district assessments; Free 	Response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and Multiple Choice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	questions: </a:t>
            </a:r>
            <a:r>
              <a:rPr lang="en-US" sz="32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RETAKES</a:t>
            </a:r>
            <a:r>
              <a:rPr lang="en-US" sz="32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!  (85%)</a:t>
            </a:r>
            <a:endParaRPr lang="en-US" sz="32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b="0" i="0" u="none" strike="noStrike" cap="none" dirty="0">
              <a:solidFill>
                <a:schemeClr val="tx1">
                  <a:lumMod val="20000"/>
                  <a:lumOff val="80000"/>
                </a:schemeClr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3200" b="0" i="0" u="none" strike="noStrike" cap="none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20% 	Midterm/Final</a:t>
            </a:r>
            <a:endParaRPr lang="en-US" sz="3200" b="0" i="0" u="none" strike="noStrike" cap="none" dirty="0">
              <a:solidFill>
                <a:schemeClr val="tx1">
                  <a:lumMod val="20000"/>
                  <a:lumOff val="80000"/>
                </a:schemeClr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5" name="Picture 6" descr="I WOULD MAKE ANOTHER CHEMISTRY JOKE, BUT ALL THE GOOD ONES ARGON">
            <a:extLst>
              <a:ext uri="{FF2B5EF4-FFF2-40B4-BE49-F238E27FC236}">
                <a16:creationId xmlns:a16="http://schemas.microsoft.com/office/drawing/2014/main" id="{520E4DFF-9F12-4B2A-A2CD-2F4A14AE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71" y="1752601"/>
            <a:ext cx="2784831" cy="274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216715" y="220623"/>
            <a:ext cx="6584949" cy="555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ldeano"/>
              <a:buNone/>
            </a:pPr>
            <a:r>
              <a:rPr lang="en-US" sz="4000" b="1" i="1" u="sng" strike="noStrike" cap="none" dirty="0">
                <a:latin typeface="Galdeano"/>
                <a:ea typeface="Galdeano"/>
                <a:cs typeface="Galdeano"/>
                <a:sym typeface="Galdeano"/>
              </a:rPr>
              <a:t>Grading Policy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idx="1"/>
          </p:nvPr>
        </p:nvSpPr>
        <p:spPr>
          <a:xfrm>
            <a:off x="309676" y="914401"/>
            <a:ext cx="8575532" cy="594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	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100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% -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93% 	</a:t>
            </a:r>
            <a:r>
              <a:rPr lang="en-US" sz="32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A                </a:t>
            </a:r>
            <a:r>
              <a:rPr lang="en-US" sz="32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	 90% </a:t>
            </a:r>
            <a:r>
              <a:rPr lang="en-US" sz="32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- </a:t>
            </a:r>
            <a:r>
              <a:rPr lang="en-US" sz="32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92.99% </a:t>
            </a:r>
            <a:r>
              <a:rPr lang="en-US" sz="32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	</a:t>
            </a:r>
            <a:r>
              <a:rPr lang="en-US" sz="32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A -                </a:t>
            </a:r>
            <a:endParaRPr lang="en-US" sz="32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lvl="1" indent="-285750">
              <a:lnSpc>
                <a:spcPct val="80000"/>
              </a:lnSpc>
              <a:spcBef>
                <a:spcPts val="480"/>
              </a:spcBef>
              <a:buSzPct val="25000"/>
              <a:buNone/>
            </a:pPr>
            <a:r>
              <a:rPr lang="en-US" sz="32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89% - 83%	B		</a:t>
            </a:r>
            <a:r>
              <a:rPr lang="en-US" sz="32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32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80</a:t>
            </a:r>
            <a:r>
              <a:rPr lang="en-US" sz="32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% - </a:t>
            </a:r>
            <a:r>
              <a:rPr lang="en-US" sz="32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82.99% </a:t>
            </a:r>
            <a:r>
              <a:rPr lang="en-US" sz="32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	</a:t>
            </a:r>
            <a:r>
              <a:rPr lang="en-US" sz="32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B </a:t>
            </a:r>
            <a:r>
              <a:rPr lang="en-US" sz="32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- </a:t>
            </a:r>
            <a:endParaRPr lang="en-US" sz="3200" b="0" i="0" u="none" strike="noStrike" cap="none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lvl="1" indent="-285750">
              <a:lnSpc>
                <a:spcPct val="80000"/>
              </a:lnSpc>
              <a:spcBef>
                <a:spcPts val="480"/>
              </a:spcBef>
              <a:buSzPct val="25000"/>
              <a:buNone/>
            </a:pPr>
            <a:r>
              <a:rPr lang="en-US" sz="32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79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% -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73%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	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		</a:t>
            </a:r>
            <a:r>
              <a:rPr lang="en-US" sz="32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32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70</a:t>
            </a:r>
            <a:r>
              <a:rPr lang="en-US" sz="32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% - </a:t>
            </a:r>
            <a:r>
              <a:rPr lang="en-US" sz="32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72.99% </a:t>
            </a:r>
            <a:r>
              <a:rPr lang="en-US" sz="32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	</a:t>
            </a:r>
            <a:r>
              <a:rPr lang="en-US" sz="32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 </a:t>
            </a:r>
            <a:r>
              <a:rPr lang="en-US" sz="32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- </a:t>
            </a:r>
            <a:endParaRPr lang="en-US" sz="32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lvl="1" indent="-285750">
              <a:lnSpc>
                <a:spcPct val="80000"/>
              </a:lnSpc>
              <a:spcBef>
                <a:spcPts val="480"/>
              </a:spcBef>
              <a:buSzPct val="25000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69% -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63%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	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D		</a:t>
            </a:r>
            <a:r>
              <a:rPr lang="en-US" sz="32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32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60</a:t>
            </a:r>
            <a:r>
              <a:rPr lang="en-US" sz="32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% - </a:t>
            </a:r>
            <a:r>
              <a:rPr lang="en-US" sz="32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62.99% </a:t>
            </a:r>
            <a:r>
              <a:rPr lang="en-US" sz="32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	</a:t>
            </a:r>
            <a:r>
              <a:rPr lang="en-US" sz="320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D </a:t>
            </a:r>
            <a:r>
              <a:rPr lang="en-US" sz="320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- </a:t>
            </a:r>
            <a:endParaRPr lang="en-US" sz="32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lvl="1" indent="-285750">
              <a:lnSpc>
                <a:spcPct val="80000"/>
              </a:lnSpc>
              <a:spcBef>
                <a:spcPts val="480"/>
              </a:spcBef>
              <a:buSzPct val="25000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64% - 0%	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F		</a:t>
            </a:r>
            <a:endParaRPr sz="32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ldeano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Progress reports/grades sent home every 4.5 weeks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.</a:t>
            </a:r>
            <a:endParaRPr sz="32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ldeano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Check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Homelink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for current grades and homework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E1B7CBF-4FC5-4136-968E-359E3DC42A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34722" r="15030" b="24881"/>
          <a:stretch/>
        </p:blipFill>
        <p:spPr bwMode="auto">
          <a:xfrm>
            <a:off x="2835909" y="4493578"/>
            <a:ext cx="6049299" cy="236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74155" y="701887"/>
            <a:ext cx="5400136" cy="527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ldeano"/>
              <a:buNone/>
            </a:pPr>
            <a:r>
              <a:rPr lang="en-US" sz="4000" b="1" i="1" u="sng" strike="noStrike" cap="none" dirty="0" smtClean="0">
                <a:latin typeface="Galdeano"/>
                <a:ea typeface="Galdeano"/>
                <a:cs typeface="Galdeano"/>
                <a:sym typeface="Galdeano"/>
              </a:rPr>
              <a:t>How will my child be Supported? </a:t>
            </a:r>
            <a:endParaRPr lang="en-US" sz="4000" b="1" i="1" u="sng" strike="noStrike" cap="none" dirty="0"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idx="1"/>
          </p:nvPr>
        </p:nvSpPr>
        <p:spPr>
          <a:xfrm>
            <a:off x="258793" y="1620111"/>
            <a:ext cx="8885208" cy="51117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Encourage your child to </a:t>
            </a:r>
            <a:r>
              <a:rPr lang="en-US" sz="2800" b="1" i="0" u="none" strike="noStrike" cap="none" dirty="0">
                <a:solidFill>
                  <a:schemeClr val="tx1">
                    <a:lumMod val="20000"/>
                    <a:lumOff val="80000"/>
                  </a:schemeClr>
                </a:solidFill>
                <a:latin typeface="Galdeano"/>
                <a:ea typeface="Galdeano"/>
                <a:cs typeface="Galdeano"/>
                <a:sym typeface="Galdeano"/>
              </a:rPr>
              <a:t>ASK FOR HELP!  </a:t>
            </a:r>
            <a:endParaRPr lang="en-US" sz="2800" b="1" i="0" u="none" strike="noStrike" cap="none" dirty="0" smtClean="0">
              <a:solidFill>
                <a:schemeClr val="tx1">
                  <a:lumMod val="20000"/>
                  <a:lumOff val="80000"/>
                </a:schemeClr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endParaRPr lang="en-US" sz="3200" b="1" i="0" u="none" strike="noStrike" cap="none" dirty="0">
              <a:solidFill>
                <a:schemeClr val="tx1">
                  <a:lumMod val="20000"/>
                  <a:lumOff val="80000"/>
                </a:schemeClr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2800" b="1" i="1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Students CAN get help:</a:t>
            </a:r>
          </a:p>
          <a:p>
            <a:pPr indent="-342900">
              <a:spcBef>
                <a:spcPts val="0"/>
              </a:spcBef>
              <a:buSzPct val="25000"/>
              <a:buNone/>
            </a:pPr>
            <a:r>
              <a:rPr lang="en-US" sz="2800" b="1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	   - All Lessons / HW answers on Google Drive/Classroom</a:t>
            </a:r>
            <a:endParaRPr lang="en-US" sz="2800" b="1" i="0" u="none" strike="noStrike" cap="none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2800" b="1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	</a:t>
            </a:r>
            <a:r>
              <a:rPr lang="en-US" sz="2800" b="1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 - 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My classroom (before/after school by appointment)</a:t>
            </a:r>
            <a:endParaRPr lang="en-US" sz="2800" b="1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ldeano"/>
              <a:buChar char="–"/>
            </a:pPr>
            <a:r>
              <a:rPr lang="en-US" sz="2800" b="1" i="1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Free </a:t>
            </a:r>
            <a:r>
              <a:rPr lang="en-US" sz="2800" b="1" i="1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Tiger Tutoring  </a:t>
            </a:r>
            <a:r>
              <a:rPr lang="en-US" sz="2800" b="1" i="1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T, W, </a:t>
            </a:r>
            <a:r>
              <a:rPr lang="en-US" sz="2800" b="1" i="1" dirty="0" err="1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Th</a:t>
            </a:r>
            <a:r>
              <a:rPr lang="en-US" sz="2800" b="1" i="1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after school from 	2:45 – 4.  S</a:t>
            </a:r>
            <a:r>
              <a:rPr lang="en-US" sz="2800" b="1" i="1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tudent and  teacher tutors</a:t>
            </a:r>
            <a:r>
              <a:rPr lang="en-US" sz="2800" b="1" i="1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.  Attendance is recorded.  Chromebooks will be available.</a:t>
            </a:r>
            <a:endParaRPr sz="2800" b="1" i="1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Textbooks - sample problems in each 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chapter</a:t>
            </a:r>
            <a:endParaRPr sz="2800" b="1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Online 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tutorials (Khan academy, </a:t>
            </a:r>
            <a:r>
              <a:rPr lang="en-US" sz="2800" b="1" i="0" u="none" strike="noStrike" cap="none" dirty="0" err="1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etc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-US" sz="2800" b="1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Practice Test Questions on my website</a:t>
            </a:r>
            <a:endParaRPr lang="en-US" sz="2800" b="1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800" b="1" i="0" u="none" strike="noStrike" cap="none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441420F-DCDF-44C4-B7FC-671471FF6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725" y="107134"/>
            <a:ext cx="2835226" cy="288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70" y="1121765"/>
            <a:ext cx="4072233" cy="1293028"/>
          </a:xfrm>
        </p:spPr>
        <p:txBody>
          <a:bodyPr/>
          <a:lstStyle/>
          <a:p>
            <a:pPr algn="ctr"/>
            <a:r>
              <a:rPr lang="en-US" dirty="0" smtClean="0"/>
              <a:t>ROAR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70" y="2552086"/>
            <a:ext cx="7955280" cy="40690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ROAR is designed to help those students that are struggling and need more support</a:t>
            </a:r>
          </a:p>
          <a:p>
            <a:r>
              <a:rPr lang="en-US" sz="3200" dirty="0" smtClean="0"/>
              <a:t>D and F students must attend</a:t>
            </a:r>
          </a:p>
          <a:p>
            <a:r>
              <a:rPr lang="en-US" sz="3200" dirty="0" smtClean="0"/>
              <a:t>Absent students or those that need to complete work must attend</a:t>
            </a:r>
          </a:p>
          <a:p>
            <a:r>
              <a:rPr lang="en-US" sz="3200" dirty="0" smtClean="0"/>
              <a:t>Those that have specific questions should attend.</a:t>
            </a:r>
            <a:endParaRPr lang="en-US" sz="3200" dirty="0"/>
          </a:p>
        </p:txBody>
      </p:sp>
      <p:pic>
        <p:nvPicPr>
          <p:cNvPr id="1028" name="Picture 4" descr="Image result for ro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5" t="16199" r="14317" b="1242"/>
          <a:stretch/>
        </p:blipFill>
        <p:spPr bwMode="auto">
          <a:xfrm>
            <a:off x="5191585" y="269203"/>
            <a:ext cx="2033752" cy="214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9780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87</TotalTime>
  <Words>230</Words>
  <Application>Microsoft Office PowerPoint</Application>
  <PresentationFormat>On-screen Show (4:3)</PresentationFormat>
  <Paragraphs>104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Century Gothic</vt:lpstr>
      <vt:lpstr>Arial</vt:lpstr>
      <vt:lpstr>Times New Roman</vt:lpstr>
      <vt:lpstr>Galdeano</vt:lpstr>
      <vt:lpstr>Vapor Trail</vt:lpstr>
      <vt:lpstr>CP Chemistry The study of the composition and properties of matter.</vt:lpstr>
      <vt:lpstr>PowerPoint Presentation</vt:lpstr>
      <vt:lpstr>What will my child learn: Course Overview</vt:lpstr>
      <vt:lpstr>Common Core In Science</vt:lpstr>
      <vt:lpstr>Course Rationale</vt:lpstr>
      <vt:lpstr> How will my  child be assessed?  Grades are a weighted average:</vt:lpstr>
      <vt:lpstr>Grading Policy</vt:lpstr>
      <vt:lpstr>How will my child be Supported? </vt:lpstr>
      <vt:lpstr>ROAR</vt:lpstr>
      <vt:lpstr>Contact Information</vt:lpstr>
      <vt:lpstr> Questions?       Thank you for coming to Back to School Night!!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The study of the composition and properties of matter.</dc:title>
  <dc:creator>Kalmer, Leslie</dc:creator>
  <cp:lastModifiedBy>Kalmer, Leslie</cp:lastModifiedBy>
  <cp:revision>14</cp:revision>
  <dcterms:modified xsi:type="dcterms:W3CDTF">2018-08-16T01:13:55Z</dcterms:modified>
</cp:coreProperties>
</file>